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regular.fntdata"/><Relationship Id="rId21" Type="http://schemas.openxmlformats.org/officeDocument/2006/relationships/slide" Target="slides/slide15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quora.com/What-are-examples-of-bad-data-visualization-thats-misleading-and-confusing" TargetMode="External"/><Relationship Id="rId3" Type="http://schemas.openxmlformats.org/officeDocument/2006/relationships/hyperlink" Target="https://chandoo.org/wp/nightmarish-pie-charts/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quora.com/What-are-examples-of-bad-data-visualization-thats-misleading-and-confusing" TargetMode="External"/><Relationship Id="rId3" Type="http://schemas.openxmlformats.org/officeDocument/2006/relationships/hyperlink" Target="https://chandoo.org/wp/nightmarish-pie-charts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quora.com/What-are-examples-of-bad-data-visualization-thats-misleading-and-confusing" TargetMode="External"/><Relationship Id="rId3" Type="http://schemas.openxmlformats.org/officeDocument/2006/relationships/hyperlink" Target="https://chandoo.org/wp/nightmarish-pie-charts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quora.com/What-are-examples-of-bad-data-visualization-thats-misleading-and-confusing" TargetMode="External"/><Relationship Id="rId3" Type="http://schemas.openxmlformats.org/officeDocument/2006/relationships/hyperlink" Target="https://chandoo.org/wp/nightmarish-pie-charts/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quora.com/What-are-examples-of-bad-data-visualization-thats-misleading-and-confusing" TargetMode="External"/><Relationship Id="rId3" Type="http://schemas.openxmlformats.org/officeDocument/2006/relationships/hyperlink" Target="https://chandoo.org/wp/nightmarish-pie-charts/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quora.com/What-are-examples-of-bad-data-visualization-thats-misleading-and-confusing" TargetMode="External"/><Relationship Id="rId3" Type="http://schemas.openxmlformats.org/officeDocument/2006/relationships/hyperlink" Target="https://chandoo.org/wp/nightmarish-pie-charts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quora.com/What-are-examples-of-bad-data-visualization-thats-misleading-and-confusing" TargetMode="External"/><Relationship Id="rId3" Type="http://schemas.openxmlformats.org/officeDocument/2006/relationships/hyperlink" Target="https://chandoo.org/wp/nightmarish-pie-charts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quora.com/What-are-examples-of-bad-data-visualization-thats-misleading-and-confusing" TargetMode="External"/><Relationship Id="rId3" Type="http://schemas.openxmlformats.org/officeDocument/2006/relationships/hyperlink" Target="https://chandoo.org/wp/nightmarish-pie-charts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18f51871a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318f51871a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318f51871a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318f51871a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318f51871a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318f51871a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318f51871a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318f51871a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3614231afb_1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3614231afb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614231afb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614231afb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3a9bc58b3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3a9bc58b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3a9bc58b3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3a9bc58b3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a9bc58b3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a9bc58b3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3a9bc58b3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3a9bc58b3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a9bc58b3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a9bc58b3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https://www.quora.com/What-are-examples-of-bad-data-visualization-thats-misleading-and-confusing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https://chandoo.org/wp/nightmarish-pie-charts/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18f51871a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18f51871a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18f51871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18f51871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18f51871a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318f51871a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" name="Google Shape;56;p1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4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5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" name="Google Shape;63;p15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5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8" name="Google Shape;68;p1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9" name="Google Shape;69;p1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" name="Google Shape;70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7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" name="Google Shape;75;p17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" name="Google Shape;76;p1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" name="Google Shape;77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7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5" name="Google Shape;85;p19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19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p2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2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" name="Google Shape;96;p21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8" name="Google Shape;9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2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p2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22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4" name="Google Shape;104;p2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2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7" name="Google Shape;107;p2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8" name="Google Shape;108;p23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23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2BB8FF"/>
            </a:gs>
            <a:gs pos="100000">
              <a:srgbClr val="066EA1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gradFill>
          <a:gsLst>
            <a:gs pos="0">
              <a:srgbClr val="2BB8FF"/>
            </a:gs>
            <a:gs pos="100000">
              <a:srgbClr val="066EA1"/>
            </a:gs>
          </a:gsLst>
          <a:lin ang="5400012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500">
                <a:solidFill>
                  <a:schemeClr val="lt1"/>
                </a:solidFill>
              </a:rPr>
              <a:t>CSC3007 Information Visualisation</a:t>
            </a:r>
            <a:endParaRPr b="1" sz="4500">
              <a:solidFill>
                <a:schemeClr val="lt1"/>
              </a:solidFill>
            </a:endParaRPr>
          </a:p>
        </p:txBody>
      </p:sp>
      <p:sp>
        <p:nvSpPr>
          <p:cNvPr id="118" name="Google Shape;118;p25"/>
          <p:cNvSpPr txBox="1"/>
          <p:nvPr>
            <p:ph idx="1" type="subTitle"/>
          </p:nvPr>
        </p:nvSpPr>
        <p:spPr>
          <a:xfrm>
            <a:off x="0" y="4816350"/>
            <a:ext cx="8520600" cy="3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</a:rPr>
              <a:t>Lam Zhi Hao, Liang Wei Hao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888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82" name="Google Shape;182;p34"/>
          <p:cNvPicPr preferRelativeResize="0"/>
          <p:nvPr/>
        </p:nvPicPr>
        <p:blipFill rotWithShape="1">
          <a:blip r:embed="rId5">
            <a:alphaModFix/>
          </a:blip>
          <a:srcRect b="10011" l="9244" r="2118" t="5926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4"/>
          <p:cNvSpPr txBox="1"/>
          <p:nvPr>
            <p:ph idx="4294967295" type="body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Raleway"/>
                <a:ea typeface="Raleway"/>
                <a:cs typeface="Raleway"/>
                <a:sym typeface="Raleway"/>
              </a:rPr>
              <a:t>Archivist Desktop </a:t>
            </a: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conducts data mining from twitter and </a:t>
            </a:r>
            <a:r>
              <a:rPr b="1" lang="en-GB" sz="1200">
                <a:latin typeface="Raleway"/>
                <a:ea typeface="Raleway"/>
                <a:cs typeface="Raleway"/>
                <a:sym typeface="Raleway"/>
              </a:rPr>
              <a:t>sieved top 100 most active tweeters</a:t>
            </a: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 based on its search criteria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Username</a:t>
            </a:r>
            <a:b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100 most active tweeters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Hidden Percentage / Ratio</a:t>
            </a: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b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The</a:t>
            </a: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 list is in descending order</a:t>
            </a:r>
            <a:br>
              <a:rPr lang="en-GB" sz="1200">
                <a:latin typeface="Raleway"/>
                <a:ea typeface="Raleway"/>
                <a:cs typeface="Raleway"/>
                <a:sym typeface="Raleway"/>
              </a:rPr>
            </a:b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Raw data is available in json and excel format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Google Shape;184;p34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Data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>
    <mc:Choice Requires="p14">
      <p:transition spd="slow" p14:dur="1300">
        <p14:gallery dir="l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416126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5125" y="162725"/>
            <a:ext cx="35125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91" name="Google Shape;191;p35"/>
          <p:cNvPicPr preferRelativeResize="0"/>
          <p:nvPr/>
        </p:nvPicPr>
        <p:blipFill rotWithShape="1">
          <a:blip r:embed="rId5">
            <a:alphaModFix/>
          </a:blip>
          <a:srcRect b="10011" l="9244" r="2118" t="5926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5"/>
          <p:cNvSpPr txBox="1"/>
          <p:nvPr/>
        </p:nvSpPr>
        <p:spPr>
          <a:xfrm>
            <a:off x="5960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Task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3" name="Google Shape;193;p35"/>
          <p:cNvSpPr txBox="1"/>
          <p:nvPr>
            <p:ph idx="4294967295" type="body"/>
          </p:nvPr>
        </p:nvSpPr>
        <p:spPr>
          <a:xfrm>
            <a:off x="5960975" y="1377475"/>
            <a:ext cx="27294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create awareness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for which tweeter are in the billboard for “Top 100 Most Active Tweeters”</a:t>
            </a:r>
            <a:endParaRPr sz="12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inform viewers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on which tweeter is more active than other</a:t>
            </a:r>
            <a:endParaRPr sz="12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show proportion ratio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on the activeness for each tweeter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14:prism dir="l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88801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00" name="Google Shape;200;p36"/>
          <p:cNvPicPr preferRelativeResize="0"/>
          <p:nvPr/>
        </p:nvPicPr>
        <p:blipFill rotWithShape="1">
          <a:blip r:embed="rId5">
            <a:alphaModFix/>
          </a:blip>
          <a:srcRect b="10011" l="9244" r="2118" t="5926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6"/>
          <p:cNvSpPr txBox="1"/>
          <p:nvPr>
            <p:ph idx="4294967295" type="body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Pie Chart</a:t>
            </a:r>
            <a:br>
              <a:rPr lang="en-GB" sz="1400"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All 100 most active tweeters are fitted into a single pie chart. Colours are repeated and without any label.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Scrollable List </a:t>
            </a:r>
            <a:b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The</a:t>
            </a: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 list is in descending order with repeated colour legend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Cartoon Logo</a:t>
            </a:r>
            <a:b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A cartoon logo is located at the bottom right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2" name="Google Shape;202;p36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Idiom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>
    <mc:Choice Requires="p14">
      <p:transition spd="slow" p14:dur="1300">
        <p14:gallery dir="l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7600" y="86525"/>
            <a:ext cx="32963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08" name="Google Shape;208;p3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212741">
            <a:off x="6836219" y="712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7"/>
          <p:cNvSpPr txBox="1"/>
          <p:nvPr/>
        </p:nvSpPr>
        <p:spPr>
          <a:xfrm>
            <a:off x="6037175" y="611200"/>
            <a:ext cx="27900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Suggestion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0" name="Google Shape;210;p37"/>
          <p:cNvSpPr txBox="1"/>
          <p:nvPr>
            <p:ph idx="4294967295" type="body"/>
          </p:nvPr>
        </p:nvSpPr>
        <p:spPr>
          <a:xfrm>
            <a:off x="6037175" y="1301275"/>
            <a:ext cx="27294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Toggleable bar chart</a:t>
            </a:r>
            <a:r>
              <a:rPr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showing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10 records at once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Distinct colour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with labels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On hover </a:t>
            </a: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toolkit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 for further information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Remove cartoon logo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1" name="Google Shape;211;p37"/>
          <p:cNvPicPr preferRelativeResize="0"/>
          <p:nvPr/>
        </p:nvPicPr>
        <p:blipFill rotWithShape="1">
          <a:blip r:embed="rId5">
            <a:alphaModFix/>
          </a:blip>
          <a:srcRect b="991" l="0" r="1029" t="824"/>
          <a:stretch/>
        </p:blipFill>
        <p:spPr>
          <a:xfrm>
            <a:off x="32225" y="274775"/>
            <a:ext cx="5959276" cy="47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8"/>
          <p:cNvSpPr txBox="1"/>
          <p:nvPr>
            <p:ph type="title"/>
          </p:nvPr>
        </p:nvSpPr>
        <p:spPr>
          <a:xfrm>
            <a:off x="-100" y="-7620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 | Answer</a:t>
            </a:r>
            <a:br>
              <a:rPr lang="en-GB"/>
            </a:br>
            <a:r>
              <a:rPr lang="en-GB"/>
              <a:t>Session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9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 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9" name="Google Shape;129;p2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7"/>
          <p:cNvSpPr txBox="1"/>
          <p:nvPr>
            <p:ph idx="4294967295" type="body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Raleway"/>
                <a:ea typeface="Raleway"/>
                <a:cs typeface="Raleway"/>
                <a:sym typeface="Raleway"/>
              </a:rPr>
              <a:t>Daily press release by MOH on Covid-19 situation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Daily Covid-19 cases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Split by different age group</a:t>
            </a:r>
            <a:br>
              <a:rPr lang="en-GB" sz="1200">
                <a:latin typeface="Raleway"/>
                <a:ea typeface="Raleway"/>
                <a:cs typeface="Raleway"/>
                <a:sym typeface="Raleway"/>
              </a:rPr>
            </a:b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1" name="Google Shape;131;p27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Data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2" name="Google Shape;13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55975"/>
            <a:ext cx="5890749" cy="3031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14:gallery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38" name="Google Shape;138;p28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8"/>
          <p:cNvSpPr txBox="1"/>
          <p:nvPr>
            <p:ph idx="4294967295" type="body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inform 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Singaporeans on the latest Covid-19 situation</a:t>
            </a:r>
            <a:endParaRPr sz="12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To </a:t>
            </a: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show proportion </a:t>
            </a: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of infection based on age group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0" name="Google Shape;140;p28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Task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1" name="Google Shape;14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55975"/>
            <a:ext cx="5890749" cy="3031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47" name="Google Shape;147;p2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9"/>
          <p:cNvSpPr txBox="1"/>
          <p:nvPr>
            <p:ph idx="4294967295" type="body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Stacked Bar Graph</a:t>
            </a:r>
            <a:br>
              <a:rPr lang="en-GB" sz="1400">
                <a:latin typeface="Raleway"/>
                <a:ea typeface="Raleway"/>
                <a:cs typeface="Raleway"/>
                <a:sym typeface="Raleway"/>
              </a:rPr>
            </a:b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Stacked pie chart for the different age group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-GB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Number of Case for Age Group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Displayed inside stacked bar graph segment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-GB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Colour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Colour utilized to represent different age group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-GB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Total Number of Case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1200">
                <a:latin typeface="Raleway"/>
                <a:ea typeface="Raleway"/>
                <a:cs typeface="Raleway"/>
                <a:sym typeface="Raleway"/>
              </a:rPr>
              <a:t>Displayed above stacked bar graph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9" name="Google Shape;149;p29"/>
          <p:cNvSpPr txBox="1"/>
          <p:nvPr/>
        </p:nvSpPr>
        <p:spPr>
          <a:xfrm>
            <a:off x="6341979" y="687392"/>
            <a:ext cx="2496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Idiom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0" name="Google Shape;150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55975"/>
            <a:ext cx="5890749" cy="3031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300">
        <p14:gallery dir="l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150" y="162725"/>
            <a:ext cx="30945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56" name="Google Shape;156;p30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212741">
            <a:off x="6836219" y="147471"/>
            <a:ext cx="1508410" cy="73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0"/>
          <p:cNvSpPr txBox="1"/>
          <p:nvPr>
            <p:ph idx="4294967295" type="body"/>
          </p:nvPr>
        </p:nvSpPr>
        <p:spPr>
          <a:xfrm>
            <a:off x="6341975" y="1377475"/>
            <a:ext cx="26184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Filtered view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>
                <a:latin typeface="Raleway"/>
                <a:ea typeface="Raleway"/>
                <a:cs typeface="Raleway"/>
                <a:sym typeface="Raleway"/>
              </a:rPr>
              <a:t>By age group, date range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rgbClr val="353535"/>
              </a:buClr>
              <a:buSzPts val="1400"/>
              <a:buFont typeface="Raleway"/>
              <a:buChar char="➔"/>
            </a:pPr>
            <a:r>
              <a:rPr b="1" lang="en-GB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Tooltip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53535"/>
                </a:solidFill>
                <a:latin typeface="Raleway"/>
                <a:ea typeface="Raleway"/>
                <a:cs typeface="Raleway"/>
                <a:sym typeface="Raleway"/>
              </a:rPr>
              <a:t>Show breakdown of case numbers</a:t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353535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8" name="Google Shape;15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055975"/>
            <a:ext cx="5890749" cy="303156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0"/>
          <p:cNvSpPr txBox="1"/>
          <p:nvPr/>
        </p:nvSpPr>
        <p:spPr>
          <a:xfrm>
            <a:off x="6189575" y="611200"/>
            <a:ext cx="27900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Suggestion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>
    <mc:Choice Requires="p14">
      <p:transition spd="slow" p14:dur="1300">
        <p14:gallery dir="l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/>
          <p:nvPr>
            <p:ph type="ctrTitle"/>
          </p:nvPr>
        </p:nvSpPr>
        <p:spPr>
          <a:xfrm>
            <a:off x="366233" y="12192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Critique </a:t>
            </a:r>
            <a:r>
              <a:rPr lang="en-GB">
                <a:solidFill>
                  <a:schemeClr val="lt1"/>
                </a:solidFill>
              </a:rPr>
              <a:t>Two</a:t>
            </a:r>
            <a:br>
              <a:rPr lang="en-GB">
                <a:solidFill>
                  <a:schemeClr val="lt1"/>
                </a:solidFill>
              </a:rPr>
            </a:br>
            <a:r>
              <a:rPr b="1" lang="en-GB">
                <a:solidFill>
                  <a:schemeClr val="lt1"/>
                </a:solidFill>
              </a:rPr>
              <a:t>Tweet Archivist Desktop</a:t>
            </a:r>
            <a:r>
              <a:rPr b="1" lang="en-GB">
                <a:solidFill>
                  <a:schemeClr val="lt1"/>
                </a:solidFill>
              </a:rPr>
              <a:t> 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40171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14:flip dir="l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52900"/>
            <a:ext cx="9144003" cy="4375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/>
          <p:nvPr/>
        </p:nvSpPr>
        <p:spPr>
          <a:xfrm>
            <a:off x="25" y="0"/>
            <a:ext cx="91440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Raw Data</a:t>
            </a:r>
            <a:endParaRPr b="1" sz="2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